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742423-AAAE-B469-7DA5-38098750ABF2}" v="167" dt="2025-06-09T12:17:27.673"/>
    <p1510:client id="{E519D908-2FE1-8334-A762-3F1F1BEB4D09}" v="81" dt="2025-06-09T12:36:07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2A47F-6926-FA1C-B210-538B6FB422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DF6F519D-9CE1-5A7B-BAB3-05DBBEEAD158}"/>
              </a:ext>
            </a:extLst>
          </p:cNvPr>
          <p:cNvSpPr txBox="1"/>
          <p:nvPr/>
        </p:nvSpPr>
        <p:spPr>
          <a:xfrm>
            <a:off x="3115520" y="205169"/>
            <a:ext cx="6119108" cy="377026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latin typeface="Arial"/>
                <a:ea typeface="Calibri"/>
                <a:cs typeface="Calibri"/>
              </a:rPr>
              <a:t>PORT SUNLIGHT VILLAGE TRUST STRUCTURE</a:t>
            </a:r>
          </a:p>
        </p:txBody>
      </p:sp>
      <p:pic>
        <p:nvPicPr>
          <p:cNvPr id="59" name="Picture 58" descr="A logo of a building&#10;&#10;AI-generated content may be incorrect.">
            <a:extLst>
              <a:ext uri="{FF2B5EF4-FFF2-40B4-BE49-F238E27FC236}">
                <a16:creationId xmlns:a16="http://schemas.microsoft.com/office/drawing/2014/main" id="{DCBD28F8-CCFA-1CAC-0BD2-50597F7042E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66" t="10377" r="5093" b="13208"/>
          <a:stretch>
            <a:fillRect/>
          </a:stretch>
        </p:blipFill>
        <p:spPr>
          <a:xfrm>
            <a:off x="11227" y="6004458"/>
            <a:ext cx="2508208" cy="853497"/>
          </a:xfrm>
          <a:prstGeom prst="rect">
            <a:avLst/>
          </a:prstGeom>
        </p:spPr>
      </p:pic>
      <p:sp>
        <p:nvSpPr>
          <p:cNvPr id="95" name="TextBox 57">
            <a:extLst>
              <a:ext uri="{FF2B5EF4-FFF2-40B4-BE49-F238E27FC236}">
                <a16:creationId xmlns:a16="http://schemas.microsoft.com/office/drawing/2014/main" id="{9A031666-BB72-98A2-0457-BC1210778A76}"/>
              </a:ext>
            </a:extLst>
          </p:cNvPr>
          <p:cNvSpPr txBox="1"/>
          <p:nvPr/>
        </p:nvSpPr>
        <p:spPr>
          <a:xfrm>
            <a:off x="10651650" y="6636965"/>
            <a:ext cx="2316139" cy="223138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/>
                <a:ea typeface="Calibri"/>
                <a:cs typeface="Calibri"/>
              </a:rPr>
              <a:t>Last Updated: May 2025</a:t>
            </a:r>
            <a:endParaRPr lang="en-US" sz="1000">
              <a:ea typeface="Calibri"/>
              <a:cs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ED471C7-5D74-3B8D-6E7C-ED1D033E3574}"/>
              </a:ext>
            </a:extLst>
          </p:cNvPr>
          <p:cNvSpPr/>
          <p:nvPr/>
        </p:nvSpPr>
        <p:spPr>
          <a:xfrm>
            <a:off x="5712485" y="1104475"/>
            <a:ext cx="949501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CHIEF EXECUTIVE</a:t>
            </a:r>
            <a:endParaRPr lang="en-US" sz="600" b="1" dirty="0">
              <a:latin typeface="Arial"/>
              <a:ea typeface="Calibri"/>
              <a:cs typeface="Arial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4C62C-BBB4-DE34-5570-3465DD401788}"/>
              </a:ext>
            </a:extLst>
          </p:cNvPr>
          <p:cNvSpPr/>
          <p:nvPr/>
        </p:nvSpPr>
        <p:spPr>
          <a:xfrm>
            <a:off x="4247992" y="1304947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GOVERNANCE &amp; COMPLIANCE OFFICER/PA TO CEO</a:t>
            </a:r>
            <a:endParaRPr lang="en-US" sz="600" b="1" dirty="0">
              <a:latin typeface="Arial"/>
              <a:ea typeface="Calibri"/>
              <a:cs typeface="Arial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2D49677-4E36-D16D-CF50-969D002FFEF0}"/>
              </a:ext>
            </a:extLst>
          </p:cNvPr>
          <p:cNvSpPr/>
          <p:nvPr/>
        </p:nvSpPr>
        <p:spPr>
          <a:xfrm>
            <a:off x="1860389" y="2074141"/>
            <a:ext cx="962416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DIRECTOR OF OPERATIONS</a:t>
            </a:r>
            <a:endParaRPr lang="en-US" sz="600" dirty="0">
              <a:solidFill>
                <a:srgbClr val="000000"/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A281CB0-6F6B-A599-2274-3474B3CAD03B}"/>
              </a:ext>
            </a:extLst>
          </p:cNvPr>
          <p:cNvSpPr/>
          <p:nvPr/>
        </p:nvSpPr>
        <p:spPr>
          <a:xfrm>
            <a:off x="598125" y="2835772"/>
            <a:ext cx="949501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HOUSING OFFICER</a:t>
            </a:r>
            <a:endParaRPr lang="en-US" sz="600" dirty="0">
              <a:solidFill>
                <a:srgbClr val="000000"/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7D871F0-A41E-1FC1-84EB-B25A7CBC7EED}"/>
              </a:ext>
            </a:extLst>
          </p:cNvPr>
          <p:cNvSpPr/>
          <p:nvPr/>
        </p:nvSpPr>
        <p:spPr>
          <a:xfrm>
            <a:off x="1640442" y="2842031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CONSERVATION &amp; MAINTENANCE MANAGER</a:t>
            </a:r>
            <a:endParaRPr lang="en-US" sz="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822ABB6-4C07-42F1-E55D-564FF3A2E2BE}"/>
              </a:ext>
            </a:extLst>
          </p:cNvPr>
          <p:cNvSpPr/>
          <p:nvPr/>
        </p:nvSpPr>
        <p:spPr>
          <a:xfrm>
            <a:off x="28872" y="3613059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CUSTOMER SERVICE ADMINISTRATOR</a:t>
            </a:r>
            <a:endParaRPr lang="en-US" sz="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DF7A4A7-AEBC-E76B-3086-ECA4446262E5}"/>
              </a:ext>
            </a:extLst>
          </p:cNvPr>
          <p:cNvSpPr/>
          <p:nvPr/>
        </p:nvSpPr>
        <p:spPr>
          <a:xfrm>
            <a:off x="1095775" y="3614423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CLEANER</a:t>
            </a:r>
            <a:endParaRPr lang="en-US" sz="600" dirty="0">
              <a:solidFill>
                <a:srgbClr val="000000"/>
              </a:solidFill>
              <a:latin typeface="Arial"/>
              <a:ea typeface="Calibri"/>
              <a:cs typeface="Arial"/>
            </a:endParaRPr>
          </a:p>
          <a:p>
            <a:pPr algn="ctr"/>
            <a:r>
              <a:rPr lang="en-US" sz="600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x 3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9CA14D7-FE68-A62A-8867-14391F4E8408}"/>
              </a:ext>
            </a:extLst>
          </p:cNvPr>
          <p:cNvSpPr/>
          <p:nvPr/>
        </p:nvSpPr>
        <p:spPr>
          <a:xfrm>
            <a:off x="2135541" y="3562455"/>
            <a:ext cx="962416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>
                <a:solidFill>
                  <a:srgbClr val="000000"/>
                </a:solidFill>
                <a:latin typeface="Arial"/>
                <a:ea typeface="Calibri"/>
                <a:cs typeface="Arial"/>
              </a:rPr>
              <a:t>BUSINESS SUPPORT OFFICER</a:t>
            </a:r>
            <a:endParaRPr lang="en-US" sz="600">
              <a:solidFill>
                <a:srgbClr val="000000"/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420FAA9-4EAE-599A-1B45-8F6A86722AB9}"/>
              </a:ext>
            </a:extLst>
          </p:cNvPr>
          <p:cNvSpPr/>
          <p:nvPr/>
        </p:nvSpPr>
        <p:spPr>
          <a:xfrm>
            <a:off x="2696929" y="2853705"/>
            <a:ext cx="949501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LANDSCAPE MANAGER</a:t>
            </a:r>
            <a:endParaRPr lang="en-US" sz="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A4ABB9F-6270-F195-2E96-86614C0712D1}"/>
              </a:ext>
            </a:extLst>
          </p:cNvPr>
          <p:cNvSpPr/>
          <p:nvPr/>
        </p:nvSpPr>
        <p:spPr>
          <a:xfrm>
            <a:off x="3442544" y="3559190"/>
            <a:ext cx="949501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GARDENER/DRIVER</a:t>
            </a:r>
            <a:endParaRPr lang="en-US" sz="6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r>
              <a:rPr lang="en-US" sz="600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x 10</a:t>
            </a:r>
            <a:endParaRPr lang="en-US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2CA08DE-B118-D9EF-E431-FCCEEDBCFA27}"/>
              </a:ext>
            </a:extLst>
          </p:cNvPr>
          <p:cNvSpPr/>
          <p:nvPr/>
        </p:nvSpPr>
        <p:spPr>
          <a:xfrm>
            <a:off x="5336591" y="2067601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DIRECTOR OF CORPORATE SERVICES</a:t>
            </a:r>
            <a:endParaRPr lang="en-US" sz="600" b="1" dirty="0">
              <a:solidFill>
                <a:srgbClr val="000000"/>
              </a:solidFill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151E0CE-5018-ED11-73F7-BF093B1CA147}"/>
              </a:ext>
            </a:extLst>
          </p:cNvPr>
          <p:cNvSpPr/>
          <p:nvPr/>
        </p:nvSpPr>
        <p:spPr>
          <a:xfrm>
            <a:off x="4808165" y="2849545"/>
            <a:ext cx="949501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FINANCE OFFICER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8058C9F-CD1E-B3A9-3B3D-14E95B94A91A}"/>
              </a:ext>
            </a:extLst>
          </p:cNvPr>
          <p:cNvSpPr/>
          <p:nvPr/>
        </p:nvSpPr>
        <p:spPr>
          <a:xfrm>
            <a:off x="4859501" y="3536588"/>
            <a:ext cx="949501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FINANCE ASSISTANT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CF817D4-9DA1-C7C2-DFDE-B1D31A0B6B08}"/>
              </a:ext>
            </a:extLst>
          </p:cNvPr>
          <p:cNvSpPr/>
          <p:nvPr/>
        </p:nvSpPr>
        <p:spPr>
          <a:xfrm>
            <a:off x="5935964" y="2846276"/>
            <a:ext cx="949501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PEOPLE &amp; BUSINESS SUPPORT OFFICER</a:t>
            </a:r>
            <a:endParaRPr lang="en-US" sz="600" dirty="0">
              <a:solidFill>
                <a:srgbClr val="000000"/>
              </a:solidFill>
              <a:latin typeface="Calibri" panose="020F0502020204030204"/>
              <a:ea typeface="Calibri"/>
              <a:cs typeface="Calibri" panose="020F0502020204030204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DB472FF3-046A-5842-3491-7074C1973ACD}"/>
              </a:ext>
            </a:extLst>
          </p:cNvPr>
          <p:cNvSpPr/>
          <p:nvPr/>
        </p:nvSpPr>
        <p:spPr>
          <a:xfrm>
            <a:off x="7492744" y="2057097"/>
            <a:ext cx="962416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>
                <a:solidFill>
                  <a:srgbClr val="000000"/>
                </a:solidFill>
                <a:latin typeface="Arial"/>
                <a:ea typeface="Calibri"/>
                <a:cs typeface="Arial"/>
              </a:rPr>
              <a:t>DIRECTOR OF HERITAGE</a:t>
            </a:r>
            <a:endParaRPr lang="en-US" sz="600">
              <a:solidFill>
                <a:srgbClr val="000000"/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1B1455A4-2C63-E209-A91E-385D6E6C95AB}"/>
              </a:ext>
            </a:extLst>
          </p:cNvPr>
          <p:cNvSpPr/>
          <p:nvPr/>
        </p:nvSpPr>
        <p:spPr>
          <a:xfrm>
            <a:off x="6998651" y="2789789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COLLECTIONS &amp; HERITAGE MANAGER</a:t>
            </a:r>
            <a:endParaRPr lang="en-US" sz="600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450840A-2DCD-E605-AD73-46B9640E913E}"/>
              </a:ext>
            </a:extLst>
          </p:cNvPr>
          <p:cNvSpPr/>
          <p:nvPr/>
        </p:nvSpPr>
        <p:spPr>
          <a:xfrm>
            <a:off x="9142625" y="2799437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RETAIL MANAGER</a:t>
            </a:r>
            <a:endParaRPr lang="en-US" sz="600" dirty="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7483835B-5367-6F57-7BAC-8E7765231145}"/>
              </a:ext>
            </a:extLst>
          </p:cNvPr>
          <p:cNvSpPr/>
          <p:nvPr/>
        </p:nvSpPr>
        <p:spPr>
          <a:xfrm>
            <a:off x="9987510" y="3620453"/>
            <a:ext cx="949501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RETAIL SUPPORT OFFICER</a:t>
            </a:r>
            <a:endParaRPr lang="en-US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40CF9B1-C6A0-4320-DE84-6DE676597258}"/>
              </a:ext>
            </a:extLst>
          </p:cNvPr>
          <p:cNvSpPr/>
          <p:nvPr/>
        </p:nvSpPr>
        <p:spPr>
          <a:xfrm>
            <a:off x="9997972" y="4231557"/>
            <a:ext cx="962416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 VISITOR SERVICES ASSISTANT</a:t>
            </a:r>
            <a:br>
              <a:rPr lang="en-US" sz="600" b="1" dirty="0">
                <a:latin typeface="Arial"/>
                <a:ea typeface="Calibri"/>
                <a:cs typeface="Arial"/>
              </a:rPr>
            </a:br>
            <a:r>
              <a:rPr lang="en-US" sz="600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x 9</a:t>
            </a:r>
            <a:endParaRPr lang="en-US" dirty="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EB1A6AD5-CE3C-0B65-4EF1-F18575DB9AB6}"/>
              </a:ext>
            </a:extLst>
          </p:cNvPr>
          <p:cNvSpPr/>
          <p:nvPr/>
        </p:nvSpPr>
        <p:spPr>
          <a:xfrm>
            <a:off x="10177931" y="2799436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MARKETING &amp; COMMUNICATIONS MANAGER</a:t>
            </a:r>
            <a:endParaRPr lang="en-US" sz="600" dirty="0" err="1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BB4E3A9F-C22B-EC92-37C1-5F65C5133FA8}"/>
              </a:ext>
            </a:extLst>
          </p:cNvPr>
          <p:cNvSpPr/>
          <p:nvPr/>
        </p:nvSpPr>
        <p:spPr>
          <a:xfrm>
            <a:off x="10010887" y="4839552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 VISITOR SERVICE TOUR GUIDES</a:t>
            </a:r>
            <a:endParaRPr lang="en-US" sz="600" b="1" dirty="0">
              <a:latin typeface="Arial"/>
              <a:ea typeface="Calibri"/>
              <a:cs typeface="Arial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BBBE106-79E0-DA0B-D40F-A6E7BE6B1CDC}"/>
              </a:ext>
            </a:extLst>
          </p:cNvPr>
          <p:cNvSpPr/>
          <p:nvPr/>
        </p:nvSpPr>
        <p:spPr>
          <a:xfrm>
            <a:off x="8137973" y="2789791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LEARNING &amp; AUDIENCE DEVELOPMENT MANAGER</a:t>
            </a:r>
            <a:endParaRPr lang="en-US" sz="600" dirty="0">
              <a:solidFill>
                <a:srgbClr val="000000"/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3504FA2E-DE6E-282C-B17D-0FE96E274E9F}"/>
              </a:ext>
            </a:extLst>
          </p:cNvPr>
          <p:cNvSpPr/>
          <p:nvPr/>
        </p:nvSpPr>
        <p:spPr>
          <a:xfrm>
            <a:off x="7874147" y="4361283"/>
            <a:ext cx="962416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AUDIENCE DEVELOPMENT OFFICER</a:t>
            </a:r>
            <a:endParaRPr lang="en-US" sz="600" dirty="0">
              <a:solidFill>
                <a:srgbClr val="000000"/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703D147F-8E6F-1629-6DB1-64FE0512DF4C}"/>
              </a:ext>
            </a:extLst>
          </p:cNvPr>
          <p:cNvSpPr/>
          <p:nvPr/>
        </p:nvSpPr>
        <p:spPr>
          <a:xfrm>
            <a:off x="9631037" y="2070014"/>
            <a:ext cx="949501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CHIEF COMMERICIAL OFFICER (DEPUTY CEO)</a:t>
            </a:r>
            <a:endParaRPr lang="en-US" sz="600" dirty="0">
              <a:solidFill>
                <a:srgbClr val="000000"/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39" name="Left Brace 38">
            <a:extLst>
              <a:ext uri="{FF2B5EF4-FFF2-40B4-BE49-F238E27FC236}">
                <a16:creationId xmlns:a16="http://schemas.microsoft.com/office/drawing/2014/main" id="{8F18FC61-C388-70F3-E534-04E1C1ACD36E}"/>
              </a:ext>
            </a:extLst>
          </p:cNvPr>
          <p:cNvSpPr/>
          <p:nvPr/>
        </p:nvSpPr>
        <p:spPr>
          <a:xfrm rot="5400000">
            <a:off x="930090" y="2717167"/>
            <a:ext cx="155096" cy="1483661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C7E23FBA-46AE-68B2-7A56-1B6CB46DFD90}"/>
              </a:ext>
            </a:extLst>
          </p:cNvPr>
          <p:cNvSpPr/>
          <p:nvPr/>
        </p:nvSpPr>
        <p:spPr>
          <a:xfrm>
            <a:off x="8942517" y="4361283"/>
            <a:ext cx="949501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LEARNING ASSISTANT x 3</a:t>
            </a:r>
            <a:endParaRPr lang="en-US" sz="600" dirty="0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3B63BFC-9F06-F434-BB8E-52940E2EBB8B}"/>
              </a:ext>
            </a:extLst>
          </p:cNvPr>
          <p:cNvSpPr/>
          <p:nvPr/>
        </p:nvSpPr>
        <p:spPr>
          <a:xfrm>
            <a:off x="3615635" y="2050721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DIRECTOR OF PROJECTS</a:t>
            </a:r>
            <a:endParaRPr lang="en-US" sz="600">
              <a:solidFill>
                <a:srgbClr val="FFFFFF"/>
              </a:solidFill>
              <a:latin typeface="Aptos" panose="020B0004020202020204"/>
              <a:ea typeface="Calibri"/>
              <a:cs typeface="Arial"/>
            </a:endParaRPr>
          </a:p>
        </p:txBody>
      </p:sp>
      <p:sp>
        <p:nvSpPr>
          <p:cNvPr id="45" name="Left Brace 44">
            <a:extLst>
              <a:ext uri="{FF2B5EF4-FFF2-40B4-BE49-F238E27FC236}">
                <a16:creationId xmlns:a16="http://schemas.microsoft.com/office/drawing/2014/main" id="{A0D9D902-7A0C-C9C5-C93C-0E734E82FC9C}"/>
              </a:ext>
            </a:extLst>
          </p:cNvPr>
          <p:cNvSpPr/>
          <p:nvPr/>
        </p:nvSpPr>
        <p:spPr>
          <a:xfrm rot="5400000">
            <a:off x="6096354" y="-1831636"/>
            <a:ext cx="167848" cy="7424022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/>
          </a:p>
        </p:txBody>
      </p:sp>
      <p:sp>
        <p:nvSpPr>
          <p:cNvPr id="46" name="Left Brace 45">
            <a:extLst>
              <a:ext uri="{FF2B5EF4-FFF2-40B4-BE49-F238E27FC236}">
                <a16:creationId xmlns:a16="http://schemas.microsoft.com/office/drawing/2014/main" id="{8A8D614A-C8B8-8561-46CA-18E700E99B05}"/>
              </a:ext>
            </a:extLst>
          </p:cNvPr>
          <p:cNvSpPr/>
          <p:nvPr/>
        </p:nvSpPr>
        <p:spPr>
          <a:xfrm rot="5400000">
            <a:off x="2745823" y="1182813"/>
            <a:ext cx="140061" cy="3025806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/>
          </a:p>
        </p:txBody>
      </p:sp>
      <p:sp>
        <p:nvSpPr>
          <p:cNvPr id="47" name="Left Brace 46">
            <a:extLst>
              <a:ext uri="{FF2B5EF4-FFF2-40B4-BE49-F238E27FC236}">
                <a16:creationId xmlns:a16="http://schemas.microsoft.com/office/drawing/2014/main" id="{000E8DFB-6BA3-312C-257F-AC8C04297ABA}"/>
              </a:ext>
            </a:extLst>
          </p:cNvPr>
          <p:cNvSpPr/>
          <p:nvPr/>
        </p:nvSpPr>
        <p:spPr>
          <a:xfrm rot="5400000">
            <a:off x="5751975" y="1997513"/>
            <a:ext cx="122891" cy="1374454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/>
          </a:p>
        </p:txBody>
      </p:sp>
      <p:sp>
        <p:nvSpPr>
          <p:cNvPr id="48" name="Left Brace 47">
            <a:extLst>
              <a:ext uri="{FF2B5EF4-FFF2-40B4-BE49-F238E27FC236}">
                <a16:creationId xmlns:a16="http://schemas.microsoft.com/office/drawing/2014/main" id="{F5516C1C-8191-649F-F458-8AE234BA87E3}"/>
              </a:ext>
            </a:extLst>
          </p:cNvPr>
          <p:cNvSpPr/>
          <p:nvPr/>
        </p:nvSpPr>
        <p:spPr>
          <a:xfrm rot="5400000">
            <a:off x="7911847" y="1978141"/>
            <a:ext cx="122891" cy="1361538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/>
          </a:p>
        </p:txBody>
      </p:sp>
      <p:sp>
        <p:nvSpPr>
          <p:cNvPr id="49" name="Left Brace 48">
            <a:extLst>
              <a:ext uri="{FF2B5EF4-FFF2-40B4-BE49-F238E27FC236}">
                <a16:creationId xmlns:a16="http://schemas.microsoft.com/office/drawing/2014/main" id="{58DA8617-B188-E44E-222B-4597BAF74CBA}"/>
              </a:ext>
            </a:extLst>
          </p:cNvPr>
          <p:cNvSpPr/>
          <p:nvPr/>
        </p:nvSpPr>
        <p:spPr>
          <a:xfrm rot="5400000">
            <a:off x="10445363" y="1632537"/>
            <a:ext cx="135805" cy="2123537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/>
          </a:p>
        </p:txBody>
      </p:sp>
      <p:sp>
        <p:nvSpPr>
          <p:cNvPr id="50" name="Left Brace 49">
            <a:extLst>
              <a:ext uri="{FF2B5EF4-FFF2-40B4-BE49-F238E27FC236}">
                <a16:creationId xmlns:a16="http://schemas.microsoft.com/office/drawing/2014/main" id="{4D71A3F5-3A8E-3FD4-77CF-9FA078B47784}"/>
              </a:ext>
            </a:extLst>
          </p:cNvPr>
          <p:cNvSpPr/>
          <p:nvPr/>
        </p:nvSpPr>
        <p:spPr>
          <a:xfrm rot="5400000">
            <a:off x="8696675" y="3462717"/>
            <a:ext cx="182432" cy="1502244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3341FEFB-0600-1989-EE15-E61783C649CF}"/>
              </a:ext>
            </a:extLst>
          </p:cNvPr>
          <p:cNvSpPr/>
          <p:nvPr/>
        </p:nvSpPr>
        <p:spPr>
          <a:xfrm>
            <a:off x="11172403" y="2812351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FUNDRAISING MANAGER</a:t>
            </a:r>
            <a:endParaRPr lang="en-US" sz="600" dirty="0">
              <a:solidFill>
                <a:srgbClr val="000000"/>
              </a:solidFill>
              <a:latin typeface="Arial"/>
              <a:ea typeface="Calibri"/>
              <a:cs typeface="Arial"/>
            </a:endParaRPr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97B14F34-132A-C139-F5AC-E1A2CB0FADFA}"/>
              </a:ext>
            </a:extLst>
          </p:cNvPr>
          <p:cNvCxnSpPr/>
          <p:nvPr/>
        </p:nvCxnSpPr>
        <p:spPr>
          <a:xfrm flipV="1">
            <a:off x="5274387" y="1335221"/>
            <a:ext cx="397142" cy="239741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A25C1E1F-C1FA-ED14-87C1-465FA872C144}"/>
              </a:ext>
            </a:extLst>
          </p:cNvPr>
          <p:cNvCxnSpPr>
            <a:cxnSpLocks/>
          </p:cNvCxnSpPr>
          <p:nvPr/>
        </p:nvCxnSpPr>
        <p:spPr>
          <a:xfrm flipH="1" flipV="1">
            <a:off x="9584850" y="3401661"/>
            <a:ext cx="351942" cy="330147"/>
          </a:xfrm>
          <a:prstGeom prst="bentConnector3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5424C15-1BC6-BCC5-DED7-E49C969472B5}"/>
              </a:ext>
            </a:extLst>
          </p:cNvPr>
          <p:cNvCxnSpPr>
            <a:cxnSpLocks/>
          </p:cNvCxnSpPr>
          <p:nvPr/>
        </p:nvCxnSpPr>
        <p:spPr>
          <a:xfrm flipH="1">
            <a:off x="4052611" y="1893345"/>
            <a:ext cx="2477" cy="115120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82145FE-A0A7-33BB-7D0A-8B64672E8E3C}"/>
              </a:ext>
            </a:extLst>
          </p:cNvPr>
          <p:cNvCxnSpPr>
            <a:cxnSpLocks/>
          </p:cNvCxnSpPr>
          <p:nvPr/>
        </p:nvCxnSpPr>
        <p:spPr>
          <a:xfrm flipH="1">
            <a:off x="5818658" y="1893560"/>
            <a:ext cx="2477" cy="115120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1153082-5A3A-1B38-3C6E-6260AA249B3C}"/>
              </a:ext>
            </a:extLst>
          </p:cNvPr>
          <p:cNvCxnSpPr>
            <a:cxnSpLocks/>
          </p:cNvCxnSpPr>
          <p:nvPr/>
        </p:nvCxnSpPr>
        <p:spPr>
          <a:xfrm flipH="1">
            <a:off x="7925364" y="1893777"/>
            <a:ext cx="2477" cy="115120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224BCC3B-9E5D-CB38-4F9E-6F7A44C22DD9}"/>
              </a:ext>
            </a:extLst>
          </p:cNvPr>
          <p:cNvCxnSpPr>
            <a:cxnSpLocks/>
          </p:cNvCxnSpPr>
          <p:nvPr/>
        </p:nvCxnSpPr>
        <p:spPr>
          <a:xfrm>
            <a:off x="8779370" y="3350045"/>
            <a:ext cx="0" cy="817734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: Rounded Corners 103">
            <a:extLst>
              <a:ext uri="{FF2B5EF4-FFF2-40B4-BE49-F238E27FC236}">
                <a16:creationId xmlns:a16="http://schemas.microsoft.com/office/drawing/2014/main" id="{2680C3C9-BFBC-B6FB-4F54-F8AFDD1EDF90}"/>
              </a:ext>
            </a:extLst>
          </p:cNvPr>
          <p:cNvSpPr/>
          <p:nvPr/>
        </p:nvSpPr>
        <p:spPr>
          <a:xfrm>
            <a:off x="3789808" y="2849544"/>
            <a:ext cx="962416" cy="50966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RESIDENT &amp; COMMUNITY ENGAGEMENT OFFICER</a:t>
            </a:r>
            <a:endParaRPr lang="en-US" sz="600" dirty="0">
              <a:solidFill>
                <a:srgbClr val="000000"/>
              </a:solidFill>
              <a:latin typeface="Arial"/>
              <a:ea typeface="Calibri"/>
              <a:cs typeface="Arial"/>
            </a:endParaRP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8A7662D9-CEDD-70BE-2C92-86A59201DF7C}"/>
              </a:ext>
            </a:extLst>
          </p:cNvPr>
          <p:cNvCxnSpPr>
            <a:cxnSpLocks/>
          </p:cNvCxnSpPr>
          <p:nvPr/>
        </p:nvCxnSpPr>
        <p:spPr>
          <a:xfrm>
            <a:off x="2445991" y="3399407"/>
            <a:ext cx="0" cy="125264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0AA6AC1B-C573-4D0E-7D40-1525FAE33A51}"/>
              </a:ext>
            </a:extLst>
          </p:cNvPr>
          <p:cNvCxnSpPr>
            <a:cxnSpLocks/>
          </p:cNvCxnSpPr>
          <p:nvPr/>
        </p:nvCxnSpPr>
        <p:spPr>
          <a:xfrm flipH="1">
            <a:off x="3526090" y="3395681"/>
            <a:ext cx="2477" cy="128035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4652D247-8991-8D90-EEFA-CCA7F3BBB435}"/>
              </a:ext>
            </a:extLst>
          </p:cNvPr>
          <p:cNvCxnSpPr>
            <a:cxnSpLocks/>
          </p:cNvCxnSpPr>
          <p:nvPr/>
        </p:nvCxnSpPr>
        <p:spPr>
          <a:xfrm flipH="1">
            <a:off x="5316331" y="3395680"/>
            <a:ext cx="2477" cy="128035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AA348806-70F3-3087-38D9-D63F54298798}"/>
              </a:ext>
            </a:extLst>
          </p:cNvPr>
          <p:cNvSpPr/>
          <p:nvPr/>
        </p:nvSpPr>
        <p:spPr>
          <a:xfrm>
            <a:off x="7653283" y="3562088"/>
            <a:ext cx="949501" cy="522582"/>
          </a:xfrm>
          <a:prstGeom prst="roundRect">
            <a:avLst/>
          </a:prstGeom>
          <a:solidFill>
            <a:srgbClr val="D9D9D9"/>
          </a:solidFill>
          <a:ln>
            <a:solidFill>
              <a:srgbClr val="D9D9D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00"/>
                </a:solidFill>
                <a:latin typeface="Arial"/>
                <a:ea typeface="Calibri"/>
                <a:cs typeface="Arial"/>
              </a:rPr>
              <a:t>PROJECT OFFICER</a:t>
            </a:r>
            <a:endParaRPr lang="en-US" sz="600" dirty="0"/>
          </a:p>
        </p:txBody>
      </p:sp>
      <p:sp>
        <p:nvSpPr>
          <p:cNvPr id="109" name="Rectangle: Rounded Corners 108">
            <a:extLst>
              <a:ext uri="{FF2B5EF4-FFF2-40B4-BE49-F238E27FC236}">
                <a16:creationId xmlns:a16="http://schemas.microsoft.com/office/drawing/2014/main" id="{F1D0A9CF-9F6A-C537-F8FD-CABD2FD802D8}"/>
              </a:ext>
            </a:extLst>
          </p:cNvPr>
          <p:cNvSpPr/>
          <p:nvPr/>
        </p:nvSpPr>
        <p:spPr>
          <a:xfrm>
            <a:off x="6300778" y="3575003"/>
            <a:ext cx="962416" cy="52258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>
                <a:solidFill>
                  <a:srgbClr val="000000"/>
                </a:solidFill>
                <a:latin typeface="Arial"/>
                <a:ea typeface="Calibri"/>
                <a:cs typeface="Arial"/>
              </a:rPr>
              <a:t>COLLECTIONS CURATOR</a:t>
            </a:r>
            <a:endParaRPr lang="en-US" sz="600">
              <a:solidFill>
                <a:srgbClr val="000000"/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110" name="Left Brace 109">
            <a:extLst>
              <a:ext uri="{FF2B5EF4-FFF2-40B4-BE49-F238E27FC236}">
                <a16:creationId xmlns:a16="http://schemas.microsoft.com/office/drawing/2014/main" id="{88284872-2B50-AC85-9C46-53E1AF1CFA0B}"/>
              </a:ext>
            </a:extLst>
          </p:cNvPr>
          <p:cNvSpPr/>
          <p:nvPr/>
        </p:nvSpPr>
        <p:spPr>
          <a:xfrm rot="5400000">
            <a:off x="7447635" y="2750194"/>
            <a:ext cx="135805" cy="1387369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600"/>
          </a:p>
        </p:txBody>
      </p:sp>
    </p:spTree>
    <p:extLst>
      <p:ext uri="{BB962C8B-B14F-4D97-AF65-F5344CB8AC3E}">
        <p14:creationId xmlns:p14="http://schemas.microsoft.com/office/powerpoint/2010/main" val="374211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faa5c6-d332-47ca-878b-6721e5b10c3f">
      <Terms xmlns="http://schemas.microsoft.com/office/infopath/2007/PartnerControls"/>
    </lcf76f155ced4ddcb4097134ff3c332f>
    <TaxCatchAll xmlns="da49af4a-e472-4a9a-b678-042c3c0c009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1AE63130189419610E029A952C03E" ma:contentTypeVersion="18" ma:contentTypeDescription="Create a new document." ma:contentTypeScope="" ma:versionID="0ccc21c77af3351d6268f83c1f88191c">
  <xsd:schema xmlns:xsd="http://www.w3.org/2001/XMLSchema" xmlns:xs="http://www.w3.org/2001/XMLSchema" xmlns:p="http://schemas.microsoft.com/office/2006/metadata/properties" xmlns:ns2="b2faa5c6-d332-47ca-878b-6721e5b10c3f" xmlns:ns3="da49af4a-e472-4a9a-b678-042c3c0c0099" targetNamespace="http://schemas.microsoft.com/office/2006/metadata/properties" ma:root="true" ma:fieldsID="11ab4b9a42eb6fd233e0cdb6d9b9fd9d" ns2:_="" ns3:_="">
    <xsd:import namespace="b2faa5c6-d332-47ca-878b-6721e5b10c3f"/>
    <xsd:import namespace="da49af4a-e472-4a9a-b678-042c3c0c00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faa5c6-d332-47ca-878b-6721e5b10c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55e4196-8307-457a-9587-db686bf443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9af4a-e472-4a9a-b678-042c3c0c00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4e89d4d-decb-4781-aa78-66605e02ab58}" ma:internalName="TaxCatchAll" ma:showField="CatchAllData" ma:web="da49af4a-e472-4a9a-b678-042c3c0c00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DF3FE6-F441-42EC-8994-F417081FFE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BC17A8-931E-4C20-8C1E-676439B502DF}">
  <ds:schemaRefs>
    <ds:schemaRef ds:uri="http://schemas.microsoft.com/office/2006/metadata/properties"/>
    <ds:schemaRef ds:uri="http://schemas.microsoft.com/office/infopath/2007/PartnerControls"/>
    <ds:schemaRef ds:uri="3632e1a1-9852-4793-bef9-42342eb476f6"/>
    <ds:schemaRef ds:uri="09c15b8a-b45d-4066-bef7-c3317de87dee"/>
    <ds:schemaRef ds:uri="b2faa5c6-d332-47ca-878b-6721e5b10c3f"/>
    <ds:schemaRef ds:uri="da49af4a-e472-4a9a-b678-042c3c0c0099"/>
  </ds:schemaRefs>
</ds:datastoreItem>
</file>

<file path=customXml/itemProps3.xml><?xml version="1.0" encoding="utf-8"?>
<ds:datastoreItem xmlns:ds="http://schemas.openxmlformats.org/officeDocument/2006/customXml" ds:itemID="{D2F6C36E-802B-4731-A337-F74F969E6C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faa5c6-d332-47ca-878b-6721e5b10c3f"/>
    <ds:schemaRef ds:uri="da49af4a-e472-4a9a-b678-042c3c0c00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Lorna Lee</cp:lastModifiedBy>
  <cp:revision>85</cp:revision>
  <dcterms:created xsi:type="dcterms:W3CDTF">2025-05-19T12:45:54Z</dcterms:created>
  <dcterms:modified xsi:type="dcterms:W3CDTF">2025-06-09T14:25:25Z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0x0101004F81AE63130189419610E029A952C03E</vt:lpwstr>
  </property>
  <property fmtid="{D5CDD505-2E9C-101B-9397-08002B2CF9AE}" pid="3" name="MediaServiceImageTags">
    <vt:lpwstr/>
  </property>
</Properties>
</file>